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7" r:id="rId2"/>
    <p:sldId id="295" r:id="rId3"/>
    <p:sldId id="258" r:id="rId4"/>
    <p:sldId id="310" r:id="rId5"/>
    <p:sldId id="309" r:id="rId6"/>
    <p:sldId id="284" r:id="rId7"/>
    <p:sldId id="300" r:id="rId8"/>
    <p:sldId id="301" r:id="rId9"/>
    <p:sldId id="302" r:id="rId10"/>
    <p:sldId id="294" r:id="rId11"/>
    <p:sldId id="269" r:id="rId12"/>
    <p:sldId id="297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e-DELL" initials="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5" autoAdjust="0"/>
    <p:restoredTop sz="86495" autoAdjust="0"/>
  </p:normalViewPr>
  <p:slideViewPr>
    <p:cSldViewPr>
      <p:cViewPr varScale="1">
        <p:scale>
          <a:sx n="54" d="100"/>
          <a:sy n="54" d="100"/>
        </p:scale>
        <p:origin x="59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-428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9DB14-DDA9-4B06-8E63-C55816D4E020}" type="datetimeFigureOut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BBC7E-3A59-4B8F-B408-DED5F12AA27F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4285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53409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10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22208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67549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69022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51113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9699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9341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87421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17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75901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60993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Étapes de la recherche</a:t>
            </a:r>
          </a:p>
          <a:p>
            <a:endParaRPr lang="fr-FR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Clr>
                <a:schemeClr val="accent4">
                  <a:lumMod val="75000"/>
                </a:schemeClr>
              </a:buClr>
              <a:buNone/>
            </a:pPr>
            <a:r>
              <a:rPr lang="fr-CA" sz="1200" b="1" dirty="0">
                <a:latin typeface="Century Gothic"/>
                <a:cs typeface="Century Gothic"/>
              </a:rPr>
              <a:t>Étape</a:t>
            </a:r>
            <a:r>
              <a:rPr lang="fr-CA" sz="1200" b="1" baseline="0" dirty="0">
                <a:latin typeface="Century Gothic"/>
                <a:cs typeface="Century Gothic"/>
              </a:rPr>
              <a:t>s de la recherche</a:t>
            </a:r>
            <a:r>
              <a:rPr lang="fr-CA" sz="1200" dirty="0">
                <a:latin typeface="Century Gothic"/>
                <a:cs typeface="Century Gothic"/>
              </a:rPr>
              <a:t> 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>
                <a:latin typeface="Century Gothic"/>
                <a:cs typeface="Century Gothic"/>
              </a:rPr>
              <a:t>Discussion CHPCL-CRSA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>
                <a:latin typeface="Century Gothic"/>
                <a:cs typeface="Century Gothic"/>
              </a:rPr>
              <a:t>Rencontre de Mobilisation des organisations régionales (janvier 2017)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 err="1">
                <a:latin typeface="Century Gothic"/>
                <a:cs typeface="Century Gothic"/>
              </a:rPr>
              <a:t>Enquete</a:t>
            </a:r>
            <a:r>
              <a:rPr lang="fr-CA" sz="1200" dirty="0">
                <a:latin typeface="Century Gothic"/>
                <a:cs typeface="Century Gothic"/>
              </a:rPr>
              <a:t> par questionnaire (février 2017)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>
                <a:latin typeface="Century Gothic"/>
                <a:cs typeface="Century Gothic"/>
              </a:rPr>
              <a:t>Entrevues (mars 2017)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>
                <a:latin typeface="Century Gothic"/>
                <a:cs typeface="Century Gothic"/>
              </a:rPr>
              <a:t>Échanges et bonification des résultats discussion régionale (avril 2017)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  <a:buNone/>
            </a:pPr>
            <a:endParaRPr lang="fr-CA" sz="1200" dirty="0">
              <a:latin typeface="Century Gothic"/>
              <a:cs typeface="Century Gothic"/>
            </a:endParaRP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  <a:buNone/>
            </a:pPr>
            <a:r>
              <a:rPr lang="fr-CA" sz="1200" b="1" dirty="0">
                <a:latin typeface="Century Gothic"/>
                <a:cs typeface="Century Gothic"/>
              </a:rPr>
              <a:t>Synthèse des résultats</a:t>
            </a:r>
            <a:endParaRPr lang="fr-CA" sz="1050" b="1" dirty="0">
              <a:latin typeface="Century Gothic"/>
              <a:cs typeface="Century Gothic"/>
            </a:endParaRP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>
                <a:latin typeface="Century Gothic"/>
                <a:cs typeface="Century Gothic"/>
              </a:rPr>
              <a:t>Rédaction d’une brochure (juillet 2017)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</a:pPr>
            <a:r>
              <a:rPr lang="fr-CA" sz="1200" dirty="0">
                <a:latin typeface="Century Gothic"/>
                <a:cs typeface="Century Gothic"/>
              </a:rPr>
              <a:t>Diffusion par le Comité Chantier Participation Citoyenne </a:t>
            </a:r>
          </a:p>
          <a:p>
            <a:pPr>
              <a:spcBef>
                <a:spcPts val="1200"/>
              </a:spcBef>
              <a:buClr>
                <a:schemeClr val="accent4">
                  <a:lumMod val="75000"/>
                </a:schemeClr>
              </a:buClr>
              <a:buNone/>
            </a:pPr>
            <a:r>
              <a:rPr lang="fr-CA" sz="1200" dirty="0">
                <a:latin typeface="Century Gothic"/>
                <a:cs typeface="Century Gothic"/>
              </a:rPr>
              <a:t>	(lancement</a:t>
            </a:r>
            <a:r>
              <a:rPr lang="fr-CA" sz="1200" baseline="0" dirty="0">
                <a:latin typeface="Century Gothic"/>
                <a:cs typeface="Century Gothic"/>
              </a:rPr>
              <a:t> 12 septembre</a:t>
            </a:r>
            <a:r>
              <a:rPr lang="fr-CA" sz="1200" dirty="0">
                <a:latin typeface="Century Gothic"/>
                <a:cs typeface="Century Gothic"/>
              </a:rPr>
              <a:t> 2017) </a:t>
            </a:r>
          </a:p>
          <a:p>
            <a:pPr marL="0" indent="0">
              <a:buNone/>
            </a:pPr>
            <a:endParaRPr lang="fr-CA" sz="1200" dirty="0">
              <a:latin typeface="Century Gothic"/>
              <a:cs typeface="Century Gothic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57387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Nombre d’organisations ciblées : 18</a:t>
            </a:r>
          </a:p>
          <a:p>
            <a:pPr lvl="0"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Nombre d’organisations présentes à la rencontre de présentation du 18 janvier 2017 : 11</a:t>
            </a:r>
          </a:p>
          <a:p>
            <a:pPr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Organisations ne pouvant être présentes ayant manifesté leur intérêt : 3 </a:t>
            </a:r>
          </a:p>
          <a:p>
            <a:pPr lvl="0"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Nombre de questionnaires envoyés : 18 </a:t>
            </a:r>
          </a:p>
          <a:p>
            <a:pPr lvl="0"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Nombre de questionnaires complétés : 15   </a:t>
            </a:r>
          </a:p>
          <a:p>
            <a:pPr lvl="0"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Nombre de répondants : 22 dont 15 femmes</a:t>
            </a:r>
          </a:p>
          <a:p>
            <a:pPr lvl="0">
              <a:buClr>
                <a:schemeClr val="accent4">
                  <a:lumMod val="75000"/>
                </a:schemeClr>
              </a:buClr>
              <a:buSzPct val="110000"/>
            </a:pPr>
            <a:r>
              <a:rPr lang="fr-CA" sz="1200" dirty="0">
                <a:latin typeface="Century Gothic"/>
                <a:cs typeface="Century Gothic"/>
              </a:rPr>
              <a:t>14 entrevues réalisées (11 en personne, 3 par téléphone)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57387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91859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1525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5925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8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31062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BBC7E-3A59-4B8F-B408-DED5F12AA27F}" type="slidenum">
              <a:rPr lang="fr-CA" smtClean="0"/>
              <a:pPr/>
              <a:t>9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03353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5911-7066-420B-A760-2C85F3D8D8A4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5773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B6A1-A2AC-4CE6-8155-3C0EF78CC470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484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E100-6082-4967-8885-405AA714CD6E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971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B2FB-E5FF-4049-AE0D-57A5AA2967A4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4051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F635-B2D8-4A80-80E4-8CAB8F9BDFE8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1930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8D83-0BEA-48EA-AB9F-190513CD705D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6189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5C01-BF1D-40AF-885F-67E054739D7F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3983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0583-6629-4C37-A945-6FC11EBA8956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483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71A8-CF0E-4553-B3CA-A67729673B8A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8837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3874-1F78-4259-983B-879C1A57E18E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669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37CF-5BA7-449C-AE25-AA530432DE3C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448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A6DAB-971B-4B6F-8FD8-438A1F1FDBBD}" type="datetime1">
              <a:rPr lang="fr-CA" smtClean="0"/>
              <a:pPr/>
              <a:t>2018-01-15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/>
              <a:t>Voir avec le graphiste et numéroter les diapos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631A4-873E-4725-B7A0-1AA55E64B2DC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8376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2-PPT fond de pag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421" y="21569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1824" y="463604"/>
            <a:ext cx="75825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398974"/>
                </a:solidFill>
                <a:latin typeface="Century Gothic"/>
                <a:cs typeface="Century Gothic"/>
              </a:rPr>
              <a:t>La participation citoyenne</a:t>
            </a:r>
          </a:p>
          <a:p>
            <a:r>
              <a:rPr lang="fr-FR" sz="4000" b="1" dirty="0">
                <a:solidFill>
                  <a:srgbClr val="398974"/>
                </a:solidFill>
                <a:latin typeface="Century Gothic"/>
                <a:cs typeface="Century Gothic"/>
              </a:rPr>
              <a:t>Une stratégie d’influence pour les organisations régionales </a:t>
            </a:r>
          </a:p>
          <a:p>
            <a:endParaRPr lang="fr-FR" sz="4000" b="1" dirty="0">
              <a:solidFill>
                <a:srgbClr val="398974"/>
              </a:solidFill>
              <a:latin typeface="Century Gothic"/>
              <a:cs typeface="Century Gothic"/>
            </a:endParaRPr>
          </a:p>
          <a:p>
            <a:r>
              <a:rPr lang="fr-CA" sz="2400" b="1" dirty="0"/>
              <a:t>Matinée causerie</a:t>
            </a:r>
          </a:p>
          <a:p>
            <a:r>
              <a:rPr lang="fr-CA" sz="2400" b="1" dirty="0"/>
              <a:t>Direction de santé publique du CISSS de Lanaudière</a:t>
            </a:r>
            <a:endParaRPr lang="fr-CA" sz="2400" dirty="0"/>
          </a:p>
          <a:p>
            <a:r>
              <a:rPr lang="fr-CA" sz="2400" b="1" dirty="0"/>
              <a:t>Comité Chantier Participation Citoyenne dans Lanaudière</a:t>
            </a:r>
          </a:p>
          <a:p>
            <a:r>
              <a:rPr lang="fr-CA" sz="2400" b="1" dirty="0"/>
              <a:t> </a:t>
            </a:r>
            <a:endParaRPr lang="fr-CA" sz="2400" dirty="0"/>
          </a:p>
          <a:p>
            <a:r>
              <a:rPr lang="fr-CA" sz="2400" b="1" dirty="0"/>
              <a:t>Joliette 17 janvier 2018</a:t>
            </a:r>
            <a:endParaRPr lang="fr-CA" sz="2400" dirty="0"/>
          </a:p>
          <a:p>
            <a:endParaRPr lang="fr-FR" sz="2000" b="1" dirty="0">
              <a:solidFill>
                <a:srgbClr val="398974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1824" y="5596200"/>
            <a:ext cx="3871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latin typeface="Century Gothic" panose="020B0502020202020204" pitchFamily="34" charset="0"/>
              </a:rPr>
              <a:t>Martine </a:t>
            </a:r>
            <a:r>
              <a:rPr lang="fr-CA" dirty="0" err="1">
                <a:latin typeface="Century Gothic" panose="020B0502020202020204" pitchFamily="34" charset="0"/>
              </a:rPr>
              <a:t>Fordin</a:t>
            </a:r>
            <a:r>
              <a:rPr lang="fr-CA" dirty="0">
                <a:latin typeface="Century Gothic" panose="020B0502020202020204" pitchFamily="34" charset="0"/>
              </a:rPr>
              <a:t> et Danielle Forest professionnelles de recherche</a:t>
            </a:r>
          </a:p>
        </p:txBody>
      </p:sp>
      <p:pic>
        <p:nvPicPr>
          <p:cNvPr id="14" name="Espace réservé du contenu 1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221088"/>
            <a:ext cx="3159861" cy="1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4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pic>
        <p:nvPicPr>
          <p:cNvPr id="5" name="Image 4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3528" y="14043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F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acilitants</a:t>
            </a:r>
          </a:p>
        </p:txBody>
      </p:sp>
      <p:sp>
        <p:nvSpPr>
          <p:cNvPr id="7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Réflexion sur la PC comme rôle d’influence au sein de l’organisation et de ses instances (CA, assemblées des membres, etc.)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Ressources humaines et financières suffisantes pour encadrer la PC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Présence d’un enjeu mobilisateur ou d’une préoccupation partagée par les membres ou les personnes concernées, d’un message unique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Préparation, appropriation des enjeux, accompagnement-formation (éducation populaire, débats, échanges, etc.)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Présence d’un symbole, d’un porte-parole, d’un slogan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Qualité des outils de communication et de visibilité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Campagne ou mobilisation provinciale ou « </a:t>
            </a:r>
            <a:r>
              <a:rPr lang="fr-CA" sz="1600" dirty="0" err="1">
                <a:latin typeface="Century Gothic"/>
                <a:cs typeface="Century Gothic"/>
              </a:rPr>
              <a:t>momentum</a:t>
            </a:r>
            <a:r>
              <a:rPr lang="fr-CA" sz="1600" dirty="0">
                <a:latin typeface="Century Gothic"/>
                <a:cs typeface="Century Gothic"/>
              </a:rPr>
              <a:t> »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Formes d’action simples et efficaces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Soutien des médias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Complémentarité locale et régionale et présence sur l’ensemble de la région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Expériences antérieures réussies (sentiment de confiance dans les résultats)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600" dirty="0">
                <a:latin typeface="Century Gothic"/>
                <a:cs typeface="Century Gothic"/>
              </a:rPr>
              <a:t>Suivis  et connaissance des effets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4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874" y="6551765"/>
            <a:ext cx="8219542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FR" sz="1400" b="1" dirty="0">
                <a:solidFill>
                  <a:schemeClr val="bg1"/>
                </a:solidFill>
                <a:latin typeface="Century Gothic"/>
                <a:cs typeface="Century Gothic"/>
              </a:rPr>
              <a:t>10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5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F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reins et obstacles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CA" sz="2100" b="1" dirty="0">
                <a:latin typeface="Century Gothic"/>
                <a:cs typeface="Century Gothic"/>
              </a:rPr>
              <a:t>Externes 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Changement dans le mode de gouvernance, le partage des responsabilités, le personnel en place et méconnaissance des intentions de décideurs 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Diminution des sources de financement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Complexité de la situation et difficultés d’identifier les enjeux, multiplicité des  « batailles à mener »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«  </a:t>
            </a:r>
            <a:r>
              <a:rPr lang="fr-CA" sz="2100" dirty="0" err="1">
                <a:latin typeface="Century Gothic"/>
                <a:cs typeface="Century Gothic"/>
              </a:rPr>
              <a:t>Sursollicitation</a:t>
            </a:r>
            <a:r>
              <a:rPr lang="fr-CA" sz="2100" dirty="0">
                <a:latin typeface="Century Gothic"/>
                <a:cs typeface="Century Gothic"/>
              </a:rPr>
              <a:t> » et « </a:t>
            </a:r>
            <a:r>
              <a:rPr lang="fr-CA" sz="2100" dirty="0" err="1">
                <a:latin typeface="Century Gothic"/>
                <a:cs typeface="Century Gothic"/>
              </a:rPr>
              <a:t>suranbondance</a:t>
            </a:r>
            <a:r>
              <a:rPr lang="fr-CA" sz="2100" dirty="0">
                <a:latin typeface="Century Gothic"/>
                <a:cs typeface="Century Gothic"/>
              </a:rPr>
              <a:t> » des informations</a:t>
            </a:r>
          </a:p>
          <a:p>
            <a:pPr marL="342900" lvl="1" indent="-342900">
              <a:spcBef>
                <a:spcPts val="1200"/>
              </a:spcBef>
              <a:buNone/>
            </a:pPr>
            <a:endParaRPr lang="fr-CA" sz="21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r>
              <a:rPr lang="fr-CA" sz="2100" b="1" dirty="0">
                <a:latin typeface="Century Gothic"/>
                <a:cs typeface="Century Gothic"/>
              </a:rPr>
              <a:t>Relatifs à la région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Territoire : étendue, diversité, réalité nord/sud, 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Absence de presse régionale 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2100" dirty="0">
                <a:latin typeface="Century Gothic"/>
                <a:cs typeface="Century Gothic"/>
              </a:rPr>
              <a:t>Taux élevé d’analphabétisme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None/>
            </a:pPr>
            <a:r>
              <a:rPr lang="fr-CA" sz="1800" dirty="0"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endParaRPr lang="fr-CA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771548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11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F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reins et obstacles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CA" sz="1800" b="1" dirty="0">
                <a:latin typeface="Century Gothic"/>
                <a:cs typeface="Century Gothic"/>
              </a:rPr>
              <a:t>Internes 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Mandat de l’organisation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Diversité et type de </a:t>
            </a:r>
            <a:r>
              <a:rPr lang="fr-CA" sz="1800" dirty="0" err="1">
                <a:latin typeface="Century Gothic"/>
                <a:cs typeface="Century Gothic"/>
              </a:rPr>
              <a:t>membership</a:t>
            </a:r>
            <a:r>
              <a:rPr lang="fr-CA" sz="1800" dirty="0">
                <a:latin typeface="Century Gothic"/>
                <a:cs typeface="Century Gothic"/>
              </a:rPr>
              <a:t> </a:t>
            </a:r>
            <a:r>
              <a:rPr lang="fr-CA" sz="1600" dirty="0">
                <a:latin typeface="Century Gothic" pitchFamily="34" charset="0"/>
                <a:cs typeface="Century Gothic"/>
              </a:rPr>
              <a:t>(</a:t>
            </a:r>
            <a:r>
              <a:rPr lang="fr-CA" sz="1600" dirty="0">
                <a:latin typeface="Century Gothic" pitchFamily="34" charset="0"/>
              </a:rPr>
              <a:t>culture, mentalités, connaissances, disponibilité, localisation</a:t>
            </a:r>
            <a:r>
              <a:rPr lang="fr-CA" sz="1600" b="1" dirty="0">
                <a:latin typeface="Century Gothic" pitchFamily="34" charset="0"/>
              </a:rPr>
              <a:t>, </a:t>
            </a:r>
            <a:r>
              <a:rPr lang="fr-CA" sz="1600" dirty="0">
                <a:latin typeface="Century Gothic" pitchFamily="34" charset="0"/>
              </a:rPr>
              <a:t>degré du sentiment d’appartenance à la région, choix individuel, intérêt porté sur les services offerts et pas sur la PC)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Composition multisectorielle</a:t>
            </a:r>
            <a:endParaRPr lang="fr-CA" sz="1800" dirty="0">
              <a:latin typeface="Century Gothic" pitchFamily="34" charset="0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Participation variable des membres et absence de personnes ayant un leadership engagé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Indisponibilité des ressources, manque de temps et de moyens 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Peu d’arrimage entre le régional et le local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Affiliation nationale éloignée de la réalité de la région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Communication par internet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fr-CA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7571470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12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O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util collectif régional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sz="1800" b="1" dirty="0">
                <a:latin typeface="Century Gothic" pitchFamily="34" charset="0"/>
              </a:rPr>
              <a:t>	Les organisations croient que que la capacité d’influence peut se développer via la participation citoyenne des membres. Elles reconnaissent l’existence d’un potentiel d’influence à développer.</a:t>
            </a:r>
          </a:p>
          <a:p>
            <a:pPr>
              <a:buNone/>
            </a:pPr>
            <a:endParaRPr lang="fr-CA" sz="1800" b="1" dirty="0">
              <a:latin typeface="Century Gothic" pitchFamily="34" charset="0"/>
            </a:endParaRPr>
          </a:p>
          <a:p>
            <a:pPr>
              <a:buNone/>
            </a:pPr>
            <a:r>
              <a:rPr lang="fr-CA" sz="1800" b="1" dirty="0">
                <a:latin typeface="Century Gothic" pitchFamily="34" charset="0"/>
              </a:rPr>
              <a:t>	La participation citoyenne est déjà un outil collectif au service de mobilisations régionales</a:t>
            </a:r>
          </a:p>
          <a:p>
            <a:pPr>
              <a:buNone/>
            </a:pPr>
            <a:endParaRPr lang="fr-CA" sz="1800" dirty="0">
              <a:latin typeface="Century Gothic" pitchFamily="34" charset="0"/>
            </a:endParaRPr>
          </a:p>
          <a:p>
            <a:pPr lvl="1">
              <a:buFont typeface="Arial"/>
              <a:buChar char="•"/>
            </a:pPr>
            <a:r>
              <a:rPr lang="fr-CA" sz="1800" dirty="0">
                <a:latin typeface="Century Gothic" pitchFamily="34" charset="0"/>
              </a:rPr>
              <a:t>Sur des dossiers spécifiques :  qualité de vie, persévérance scolaire, réussite éducative, etc. </a:t>
            </a:r>
          </a:p>
          <a:p>
            <a:pPr marL="0" indent="0">
              <a:buNone/>
            </a:pPr>
            <a:endParaRPr lang="fr-CA" sz="1800" dirty="0">
              <a:latin typeface="Century Gothic" pitchFamily="34" charset="0"/>
            </a:endParaRPr>
          </a:p>
          <a:p>
            <a:pPr lvl="1">
              <a:buFont typeface="Arial"/>
              <a:buChar char="•"/>
            </a:pPr>
            <a:r>
              <a:rPr lang="fr-CA" sz="1800" dirty="0">
                <a:latin typeface="Century Gothic" pitchFamily="34" charset="0"/>
              </a:rPr>
              <a:t>À quelques organisations ensemble : crédits d’impôts, logement social, transport collectif, conditions de vie des personnes autochtones vivant en milieu urbain, etc.</a:t>
            </a:r>
          </a:p>
          <a:p>
            <a:pPr>
              <a:buNone/>
            </a:pPr>
            <a:endParaRPr lang="fr-CA" sz="1800" dirty="0">
              <a:latin typeface="Century Gothic" pitchFamily="34" charset="0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fr-CA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735544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13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P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réalables à la PC comme influence régionale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67544" y="2204864"/>
            <a:ext cx="8229600" cy="4021907"/>
          </a:xfrm>
        </p:spPr>
        <p:txBody>
          <a:bodyPr>
            <a:normAutofit/>
          </a:bodyPr>
          <a:lstStyle/>
          <a:p>
            <a:r>
              <a:rPr lang="fr-CA" sz="1800" dirty="0">
                <a:latin typeface="Century Gothic" pitchFamily="34" charset="0"/>
              </a:rPr>
              <a:t>Connaissance et reconnaissance de chacune des organisations régionales</a:t>
            </a:r>
          </a:p>
          <a:p>
            <a:r>
              <a:rPr lang="fr-CA" sz="1800" dirty="0">
                <a:latin typeface="Century Gothic" pitchFamily="34" charset="0"/>
              </a:rPr>
              <a:t>Concertation régionale sur des enjeux ciblés, des objectifs communs pour la région</a:t>
            </a:r>
          </a:p>
          <a:p>
            <a:r>
              <a:rPr lang="fr-CA" sz="1800" dirty="0">
                <a:latin typeface="Century Gothic" pitchFamily="34" charset="0"/>
              </a:rPr>
              <a:t>Respect des différences (jusqu’où les organisations veulent/peuvent aller en matière de participation citoyenne)</a:t>
            </a:r>
          </a:p>
          <a:p>
            <a:r>
              <a:rPr lang="fr-CA" sz="1800" dirty="0">
                <a:latin typeface="Century Gothic" pitchFamily="34" charset="0"/>
              </a:rPr>
              <a:t>Questionnement sur la représentativité de la société civile au niveau de la concertation régionale</a:t>
            </a:r>
          </a:p>
          <a:p>
            <a:r>
              <a:rPr lang="fr-CA" sz="1800" dirty="0">
                <a:latin typeface="Century Gothic" pitchFamily="34" charset="0"/>
              </a:rPr>
              <a:t>Règles et mécanismes clairs et transparents</a:t>
            </a:r>
          </a:p>
          <a:p>
            <a:r>
              <a:rPr lang="fr-CA" sz="1800" dirty="0">
                <a:latin typeface="Century Gothic" pitchFamily="34" charset="0"/>
              </a:rPr>
              <a:t>Climat de confiance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fr-CA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800351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14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C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omment faire pour aller plus loin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67544" y="1484784"/>
            <a:ext cx="8229600" cy="4741987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buNone/>
            </a:pPr>
            <a:r>
              <a:rPr lang="fr-CA" sz="1800" dirty="0">
                <a:solidFill>
                  <a:srgbClr val="000000"/>
                </a:solidFill>
                <a:latin typeface="Century Gothic"/>
                <a:cs typeface="Century Gothic"/>
              </a:rPr>
              <a:t>	</a:t>
            </a:r>
            <a:r>
              <a:rPr lang="fr-CA" sz="2600" b="1" dirty="0">
                <a:solidFill>
                  <a:srgbClr val="000000"/>
                </a:solidFill>
                <a:latin typeface="Century Gothic"/>
                <a:cs typeface="Century Gothic"/>
              </a:rPr>
              <a:t>Avant tout, des ressources  sont nécessaires pour développer la PC, dont le </a:t>
            </a:r>
            <a:r>
              <a:rPr lang="fr-CA" sz="2600" b="1" dirty="0">
                <a:latin typeface="Century Gothic"/>
                <a:cs typeface="Century Gothic"/>
              </a:rPr>
              <a:t>financement  au soutien de la PC (accompagnement, formation, échanges entre les membres, etc.)</a:t>
            </a:r>
          </a:p>
          <a:p>
            <a:pPr>
              <a:buNone/>
            </a:pPr>
            <a:endParaRPr lang="fr-CA" sz="2600" b="1" dirty="0">
              <a:latin typeface="Century Gothic" pitchFamily="34" charset="0"/>
            </a:endParaRPr>
          </a:p>
          <a:p>
            <a:pPr>
              <a:buNone/>
            </a:pPr>
            <a:r>
              <a:rPr lang="fr-CA" sz="2900" b="1" dirty="0">
                <a:latin typeface="Century Gothic" pitchFamily="34" charset="0"/>
              </a:rPr>
              <a:t>Favoriser l’interconnaissance des organisations entre elles</a:t>
            </a:r>
            <a:endParaRPr lang="fr-CA" sz="2900" dirty="0">
              <a:latin typeface="Century Gothic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2600" dirty="0">
                <a:latin typeface="Century Gothic" pitchFamily="34" charset="0"/>
              </a:rPr>
              <a:t>Se côtoyer/se connaître, </a:t>
            </a:r>
            <a:r>
              <a:rPr lang="fr-CA" sz="2600" dirty="0">
                <a:latin typeface="Century Gothic"/>
                <a:cs typeface="Century Gothic"/>
              </a:rPr>
              <a:t>échanger sur les pratiques de PC entre les organisations et les exemples de manière de faire</a:t>
            </a:r>
            <a:endParaRPr lang="fr-CA" sz="2600" dirty="0">
              <a:latin typeface="Century Gothic" pitchFamily="34" charset="0"/>
            </a:endParaRPr>
          </a:p>
          <a:p>
            <a:r>
              <a:rPr lang="fr-CA" sz="2600" dirty="0">
                <a:latin typeface="Century Gothic" pitchFamily="34" charset="0"/>
              </a:rPr>
              <a:t>Se rencontrer/s’approprier et porter les enjeux des autres organisations régionales</a:t>
            </a:r>
          </a:p>
          <a:p>
            <a:r>
              <a:rPr lang="fr-CA" sz="2600" dirty="0">
                <a:latin typeface="Century Gothic" pitchFamily="34" charset="0"/>
              </a:rPr>
              <a:t>Se concerter/faire des liens entre les mobilisations</a:t>
            </a:r>
          </a:p>
          <a:p>
            <a:pPr marL="0" indent="0">
              <a:buNone/>
            </a:pPr>
            <a:endParaRPr lang="fr-CA" sz="2600" b="1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fr-CA" sz="2900" b="1" dirty="0">
                <a:latin typeface="Century Gothic" pitchFamily="34" charset="0"/>
              </a:rPr>
              <a:t>Déterminer des enjeux communs aux organisations</a:t>
            </a:r>
          </a:p>
          <a:p>
            <a:r>
              <a:rPr lang="fr-CA" sz="2600" dirty="0">
                <a:latin typeface="Century Gothic" pitchFamily="34" charset="0"/>
              </a:rPr>
              <a:t>Toutes les thématiques ne sont pas portées par toutes les organisations</a:t>
            </a:r>
          </a:p>
          <a:p>
            <a:r>
              <a:rPr lang="fr-CA" sz="2600" dirty="0">
                <a:latin typeface="Century Gothic" pitchFamily="34" charset="0"/>
              </a:rPr>
              <a:t>Trouver les points de convergence concernant la région sur lesquels les organisations se rejoignent</a:t>
            </a:r>
          </a:p>
          <a:p>
            <a:pPr marL="0" indent="0">
              <a:buNone/>
            </a:pPr>
            <a:endParaRPr lang="fr-CA" sz="2600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fr-CA" sz="2900" b="1" dirty="0">
                <a:latin typeface="Century Gothic" pitchFamily="34" charset="0"/>
                <a:cs typeface="Century Gothic"/>
              </a:rPr>
              <a:t>Assurer un </a:t>
            </a:r>
            <a:r>
              <a:rPr lang="fr-CA" sz="2900" b="1" dirty="0">
                <a:latin typeface="Century Gothic"/>
                <a:cs typeface="Century Gothic"/>
              </a:rPr>
              <a:t>suivi des actions menées et valoriser les réussites et les « bons coups » </a:t>
            </a:r>
          </a:p>
          <a:p>
            <a:pPr marL="0" indent="0">
              <a:buNone/>
            </a:pPr>
            <a:endParaRPr lang="fr-CA" sz="2600" dirty="0">
              <a:latin typeface="Century Gothic" pitchFamily="34" charset="0"/>
            </a:endParaRPr>
          </a:p>
          <a:p>
            <a:pPr marL="0" lvl="1" indent="0">
              <a:buNone/>
            </a:pPr>
            <a:r>
              <a:rPr lang="fr-CA" sz="2900" b="1" dirty="0">
                <a:latin typeface="Century Gothic"/>
                <a:cs typeface="Century Gothic"/>
              </a:rPr>
              <a:t>Initier, soutenir des discussions citoyennes sur les enjeux régionaux et locaux pour les citoyennes et citoyens et les membres des équipes de travail</a:t>
            </a:r>
          </a:p>
          <a:p>
            <a:pPr marL="0" indent="0">
              <a:buNone/>
            </a:pPr>
            <a:endParaRPr lang="fr-CA" sz="2600" b="1" dirty="0">
              <a:latin typeface="Century Gothic" pitchFamily="34" charset="0"/>
            </a:endParaRPr>
          </a:p>
          <a:p>
            <a:pPr marL="0" lvl="1" indent="0">
              <a:spcBef>
                <a:spcPts val="1200"/>
              </a:spcBef>
              <a:buNone/>
            </a:pPr>
            <a:r>
              <a:rPr lang="fr-CA" sz="2900" b="1" dirty="0">
                <a:latin typeface="Century Gothic" pitchFamily="34" charset="0"/>
              </a:rPr>
              <a:t>Innover dans les formes, les modalités de rencontres</a:t>
            </a:r>
          </a:p>
          <a:p>
            <a:pPr marL="0" lvl="1" indent="0">
              <a:spcBef>
                <a:spcPts val="1200"/>
              </a:spcBef>
              <a:buNone/>
            </a:pPr>
            <a:endParaRPr lang="fr-CA" sz="2300" dirty="0">
              <a:latin typeface="Century Gothic"/>
              <a:cs typeface="Century Gothic"/>
            </a:endParaRP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fr-CA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735544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15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Au final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67544" y="1484784"/>
            <a:ext cx="8229600" cy="4741987"/>
          </a:xfrm>
        </p:spPr>
        <p:txBody>
          <a:bodyPr>
            <a:noAutofit/>
          </a:bodyPr>
          <a:lstStyle/>
          <a:p>
            <a:r>
              <a:rPr lang="fr-CA" sz="2400" dirty="0">
                <a:latin typeface="Century Gothic"/>
                <a:cs typeface="Century Gothic"/>
              </a:rPr>
              <a:t>La recherche exploratoire a créé une mobilisation d’organisations régionales </a:t>
            </a:r>
          </a:p>
          <a:p>
            <a:r>
              <a:rPr lang="fr-CA" sz="2400" dirty="0">
                <a:latin typeface="Century Gothic"/>
                <a:cs typeface="Century Gothic"/>
              </a:rPr>
              <a:t>Elle a suscité des prises de conscience sur la participation citoyenne comme stratégie d’influence et sur son potentiel de développement au sein des organisations et comme outil collectif régional.</a:t>
            </a:r>
          </a:p>
          <a:p>
            <a:r>
              <a:rPr lang="fr-CA" sz="2400" dirty="0">
                <a:latin typeface="Century Gothic"/>
                <a:cs typeface="Century Gothic"/>
              </a:rPr>
              <a:t>La recherche exploratoire a ouvert l’appétit des organisations régionales qui se sont déclarées intéressées à poursuivre la démarche.</a:t>
            </a:r>
          </a:p>
          <a:p>
            <a:pPr marL="0" indent="0">
              <a:buNone/>
            </a:pPr>
            <a:endParaRPr lang="fr-CA" sz="1800" dirty="0">
              <a:solidFill>
                <a:srgbClr val="00800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fr-CA" sz="1800" dirty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7571470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>
                <a:solidFill>
                  <a:schemeClr val="bg1"/>
                </a:solidFill>
                <a:latin typeface="Century Gothic"/>
                <a:cs typeface="Century Gothic"/>
              </a:rPr>
              <a:t>16</a:t>
            </a:r>
            <a:endParaRPr lang="fr-CA" sz="14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23528" y="140439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Merci!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67544" y="2204864"/>
            <a:ext cx="8229600" cy="4021907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0" lvl="1" indent="0">
              <a:spcBef>
                <a:spcPts val="1200"/>
              </a:spcBef>
              <a:buNone/>
            </a:pPr>
            <a:r>
              <a:rPr lang="fr-CA" sz="1800" dirty="0">
                <a:latin typeface="Century Gothic"/>
                <a:cs typeface="Century Gothic"/>
              </a:rPr>
              <a:t>Questions – Commentaires </a:t>
            </a:r>
          </a:p>
          <a:p>
            <a:pPr marL="0" indent="0">
              <a:buNone/>
            </a:pPr>
            <a:endParaRPr lang="fr-CA" sz="14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7931510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17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Présentation des faits saillants </a:t>
            </a:r>
          </a:p>
          <a:p>
            <a:pPr marL="0" indent="0">
              <a:buNone/>
            </a:pP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des résultats de la recherche exploratoire menée </a:t>
            </a:r>
          </a:p>
          <a:p>
            <a:pPr marL="0" indent="0">
              <a:buNone/>
            </a:pP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de janvier à avril 2017 </a:t>
            </a:r>
          </a:p>
          <a:p>
            <a:pPr marL="0" indent="0">
              <a:buNone/>
            </a:pP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auprès d’organisations régionales lanaudoises</a:t>
            </a:r>
          </a:p>
          <a:p>
            <a:pPr marL="0" indent="0">
              <a:buNone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874" y="6551765"/>
            <a:ext cx="8579582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 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2</a:t>
            </a:r>
            <a:endParaRPr lang="fr-FR" sz="14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pic>
        <p:nvPicPr>
          <p:cNvPr id="10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96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endParaRPr lang="fr-CA" sz="1800" dirty="0">
              <a:latin typeface="Century Gothic" panose="020B0502020202020204" pitchFamily="34" charset="0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fr-CA" sz="1800" dirty="0">
              <a:latin typeface="Century Gothic"/>
              <a:cs typeface="Century Gothic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CA" sz="2000" dirty="0" err="1">
                <a:latin typeface="Century Gothic"/>
                <a:cs typeface="Century Gothic"/>
              </a:rPr>
              <a:t>Coconstruite</a:t>
            </a:r>
            <a:r>
              <a:rPr lang="fr-CA" sz="2000" dirty="0">
                <a:latin typeface="Century Gothic"/>
                <a:cs typeface="Century Gothic"/>
              </a:rPr>
              <a:t> Chantier PCL et CRSA  </a:t>
            </a:r>
          </a:p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endParaRPr lang="fr-CA" sz="2000" dirty="0">
              <a:latin typeface="Century Gothic"/>
              <a:cs typeface="Century Gothic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CA" sz="2000" dirty="0">
                <a:latin typeface="Century Gothic"/>
                <a:cs typeface="Century Gothic"/>
              </a:rPr>
              <a:t>Une dynamique de mobilisation d’organisations régionales concernées 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CA" sz="2000" dirty="0">
              <a:latin typeface="Century Gothic"/>
              <a:cs typeface="Century Gothic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CA" sz="2000" dirty="0">
                <a:latin typeface="Century Gothic"/>
                <a:cs typeface="Century Gothic"/>
              </a:rPr>
              <a:t>Dans une perspective d’action</a:t>
            </a:r>
          </a:p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3</a:t>
            </a:r>
            <a:endParaRPr lang="fr-FR" sz="14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40439"/>
            <a:ext cx="849694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rgbClr val="398974"/>
                </a:solidFill>
                <a:latin typeface="Century Gothic"/>
                <a:cs typeface="Century Gothic"/>
              </a:rPr>
              <a:t>Une recherche exploratoire 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0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endParaRPr lang="fr-CA" sz="1800" dirty="0">
              <a:latin typeface="Century Gothic" panose="020B0502020202020204" pitchFamily="34" charset="0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fr-CA" sz="1800" dirty="0">
              <a:latin typeface="Century Gothic" panose="020B0502020202020204" pitchFamily="34" charset="0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CA" sz="1800" dirty="0">
                <a:latin typeface="Century Gothic" panose="020B0502020202020204" pitchFamily="34" charset="0"/>
              </a:rPr>
              <a:t>15 organisations sur les 18 ciblées ont participé à l’ensemble de la démarche : questionnaire, entrevue, rencontre régionale de discussion et validation des résultats</a:t>
            </a:r>
          </a:p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endParaRPr lang="fr-CA" sz="1800" dirty="0">
              <a:latin typeface="Century Gothic" panose="020B0502020202020204" pitchFamily="34" charset="0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CA" sz="1800" dirty="0">
                <a:latin typeface="Century Gothic"/>
                <a:cs typeface="Century Gothic"/>
              </a:rPr>
              <a:t>Ces organisations présentent une grande diversité (mission, </a:t>
            </a:r>
            <a:r>
              <a:rPr lang="fr-CA" sz="1800" dirty="0" err="1">
                <a:latin typeface="Century Gothic"/>
                <a:cs typeface="Century Gothic"/>
              </a:rPr>
              <a:t>membership</a:t>
            </a:r>
            <a:r>
              <a:rPr lang="fr-CA" sz="1800" dirty="0">
                <a:latin typeface="Century Gothic"/>
                <a:cs typeface="Century Gothic"/>
              </a:rPr>
              <a:t>, alliances, réseaux) 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fr-CA" sz="1800" dirty="0">
              <a:latin typeface="Century Gothic"/>
              <a:cs typeface="Century Gothic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fr-CA" sz="1800" dirty="0">
                <a:latin typeface="Century Gothic"/>
                <a:cs typeface="Century Gothic"/>
              </a:rPr>
              <a:t>Elles ont un ancrage territorial et sectoriel et, souvent, par type de population. </a:t>
            </a:r>
          </a:p>
          <a:p>
            <a:pPr marL="0" indent="0">
              <a:buClr>
                <a:schemeClr val="accent4">
                  <a:lumMod val="75000"/>
                </a:schemeClr>
              </a:buClr>
              <a:buNone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CA" sz="1400" b="1" dirty="0">
                <a:solidFill>
                  <a:schemeClr val="bg1"/>
                </a:solidFill>
                <a:latin typeface="Century Gothic"/>
                <a:cs typeface="Century Gothic"/>
              </a:rPr>
              <a:t>4</a:t>
            </a:r>
            <a:endParaRPr lang="fr-FR" sz="14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40439"/>
            <a:ext cx="73448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rgbClr val="398974"/>
                </a:solidFill>
                <a:latin typeface="Century Gothic"/>
                <a:cs typeface="Century Gothic"/>
              </a:rPr>
              <a:t>Une excellente participation</a:t>
            </a:r>
            <a:endParaRPr lang="fr-FR" sz="3600" b="1" dirty="0">
              <a:solidFill>
                <a:srgbClr val="398974"/>
              </a:solidFill>
              <a:latin typeface="Century Gothic"/>
              <a:cs typeface="Century Gothic"/>
            </a:endParaRP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3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pic>
        <p:nvPicPr>
          <p:cNvPr id="5" name="Image 4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3528" y="140439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P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lace de la PC et rôle d’influence </a:t>
            </a:r>
          </a:p>
        </p:txBody>
      </p:sp>
      <p:sp>
        <p:nvSpPr>
          <p:cNvPr id="7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67544" y="1700808"/>
            <a:ext cx="8229600" cy="38058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Très importante ou importante (plupart des organisations)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Mentionnée à un niveau ou un autre : mission, planification stratégique, plan d’action, priorités, projets ponctuels (toutes)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Au cœur de la mission : un enjeu, partie d’une démarche de transformation sociale(certaines organisations)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Des prises de conscience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Regard nuancé </a:t>
            </a:r>
          </a:p>
          <a:p>
            <a:pPr marL="285750" lvl="1">
              <a:buFont typeface="Arial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 Plus grande présence dans leur pratique que dans leur perception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Reconnaissance d’un certain potentiel de développement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4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874" y="6551765"/>
            <a:ext cx="7211430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FR" sz="1400" b="1" dirty="0">
                <a:solidFill>
                  <a:schemeClr val="bg1"/>
                </a:solidFill>
                <a:latin typeface="Century Gothic"/>
                <a:cs typeface="Century Gothic"/>
              </a:rPr>
              <a:t>5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69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pic>
        <p:nvPicPr>
          <p:cNvPr id="5" name="Image 4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3528" y="140439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Q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ui participe au rôle d’influence?</a:t>
            </a:r>
          </a:p>
          <a:p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2060848"/>
            <a:ext cx="8229600" cy="38058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Principalement </a:t>
            </a:r>
            <a:r>
              <a:rPr lang="fr-CA" sz="1800" dirty="0">
                <a:latin typeface="Century Gothic"/>
                <a:cs typeface="Century Gothic"/>
              </a:rPr>
              <a:t>les membres des conseils d’administration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Rôle politique de la présidence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Consultation dans la rédaction : lettres, avis, mémoires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Participation à des rencontres avec des instances, avec des élus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Représentation de l’organisme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Participation à des comités</a:t>
            </a: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Des membres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Accompagnement de la direction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Participation en fonction de l’expertise, du profil, de compétences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Témoignages lors de représentations </a:t>
            </a: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4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874" y="6551765"/>
            <a:ext cx="699540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FR" sz="1400" b="1" dirty="0">
                <a:solidFill>
                  <a:schemeClr val="bg1"/>
                </a:solidFill>
                <a:latin typeface="Century Gothic"/>
                <a:cs typeface="Century Gothic"/>
              </a:rPr>
              <a:t>6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5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pic>
        <p:nvPicPr>
          <p:cNvPr id="5" name="Image 4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3528" y="140439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Q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ui participe au rôle d’influence?</a:t>
            </a:r>
          </a:p>
          <a:p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2060848"/>
            <a:ext cx="8229600" cy="38058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Appel à l’ensemble des membres </a:t>
            </a: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Consultation lors de politiques publiques : loisir, culture, Municipalités amies des aînés, développement local, etc.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Mobilisation dans le cadre de campagnes régionales : achat local, réussite éducative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Mobilisation provinciale : crédit d’impôts pour les aînés, hausse du salaire minimum, etc.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Campagnes de sensibilisation sur des thématiques spécifiques portées par des membres actifs, des personnalités, des élus, etc.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4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874" y="6551765"/>
            <a:ext cx="735544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  une stratégie d’influence pour les organisations régionales,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FR" sz="1400" b="1" dirty="0">
                <a:solidFill>
                  <a:schemeClr val="bg1"/>
                </a:solidFill>
                <a:latin typeface="Century Gothic"/>
                <a:cs typeface="Century Gothic"/>
              </a:rPr>
              <a:t>7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5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pic>
        <p:nvPicPr>
          <p:cNvPr id="5" name="Image 4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3528" y="140439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M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oyens pour influencer </a:t>
            </a:r>
          </a:p>
          <a:p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484784"/>
            <a:ext cx="8229600" cy="438194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Information</a:t>
            </a: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Circulation de l’information envers les membres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Campagnes de sensibilisation et d’information </a:t>
            </a:r>
          </a:p>
          <a:p>
            <a:pPr marL="342900" lvl="1" indent="-342900">
              <a:buNone/>
            </a:pPr>
            <a:endParaRPr lang="fr-CA" sz="800" b="1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Concertation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Présence dans des lieux de concertation et des comités liés à des instances</a:t>
            </a:r>
          </a:p>
          <a:p>
            <a:pPr marL="342900" lvl="1" indent="-342900">
              <a:buNone/>
            </a:pPr>
            <a:endParaRPr lang="fr-CA" sz="800" b="1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Représentations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Auprès de députés, d’élus, d’administration régionales, etc.</a:t>
            </a:r>
          </a:p>
          <a:p>
            <a:pPr marL="342900" lvl="1" indent="-342900">
              <a:buNone/>
            </a:pPr>
            <a:endParaRPr lang="fr-CA" sz="800" b="1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r>
              <a:rPr lang="fr-CA" sz="1800" b="1" dirty="0">
                <a:latin typeface="Century Gothic"/>
                <a:cs typeface="Century Gothic"/>
              </a:rPr>
              <a:t>Consultation des membres </a:t>
            </a:r>
            <a:r>
              <a:rPr lang="fr-CA" sz="1800" dirty="0">
                <a:latin typeface="Century Gothic"/>
                <a:cs typeface="Century Gothic"/>
              </a:rPr>
              <a:t>(</a:t>
            </a:r>
            <a:r>
              <a:rPr lang="fr-CA" sz="1800" dirty="0"/>
              <a:t>conseil d’administration, assemblée générale, sondages, ateliers de réflexion-discussion)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1800" dirty="0">
                <a:latin typeface="Century Gothic"/>
                <a:cs typeface="Century Gothic"/>
              </a:rPr>
              <a:t>Élaboration de politiques, programmes liés à l’intérêt des membres </a:t>
            </a:r>
          </a:p>
          <a:p>
            <a:pPr marL="0" lvl="1" indent="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4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874" y="6551765"/>
            <a:ext cx="735544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FR" sz="1400" b="1" dirty="0">
                <a:solidFill>
                  <a:schemeClr val="bg1"/>
                </a:solidFill>
                <a:latin typeface="Century Gothic"/>
                <a:cs typeface="Century Gothic"/>
              </a:rPr>
              <a:t>8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517232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Voir avec le graphiste et numéroter les diapos</a:t>
            </a:r>
            <a:endParaRPr lang="fr-CA" dirty="0"/>
          </a:p>
        </p:txBody>
      </p:sp>
      <p:pic>
        <p:nvPicPr>
          <p:cNvPr id="5" name="Image 4" descr="2-PPT fond de p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23528" y="140439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398974"/>
                </a:solidFill>
                <a:latin typeface="Century Gothic"/>
                <a:cs typeface="Century Gothic"/>
              </a:rPr>
              <a:t>M</a:t>
            </a:r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oyens pour influencer </a:t>
            </a:r>
          </a:p>
          <a:p>
            <a:r>
              <a:rPr lang="fr-FR" sz="3600" b="1" dirty="0">
                <a:solidFill>
                  <a:srgbClr val="398974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484784"/>
            <a:ext cx="8229600" cy="475252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None/>
            </a:pPr>
            <a:r>
              <a:rPr lang="fr-CA" sz="2900" b="1" dirty="0">
                <a:latin typeface="Century Gothic" pitchFamily="34" charset="0"/>
                <a:cs typeface="Century Gothic"/>
              </a:rPr>
              <a:t>Appel au public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CA" sz="2900" dirty="0">
                <a:latin typeface="Century Gothic" pitchFamily="34" charset="0"/>
                <a:cs typeface="Century Gothic"/>
              </a:rPr>
              <a:t>Campagne de mobilisation sur des enjeux nationaux ou régionaux (souvent initiées par des regroupements nationaux)</a:t>
            </a:r>
          </a:p>
          <a:p>
            <a:pPr>
              <a:buNone/>
            </a:pPr>
            <a:endParaRPr lang="fr-CA" sz="1500" b="1" dirty="0">
              <a:latin typeface="Century Gothic" pitchFamily="34" charset="0"/>
            </a:endParaRPr>
          </a:p>
          <a:p>
            <a:pPr>
              <a:buNone/>
            </a:pPr>
            <a:r>
              <a:rPr lang="fr-CA" sz="2900" b="1" dirty="0">
                <a:latin typeface="Century Gothic" pitchFamily="34" charset="0"/>
              </a:rPr>
              <a:t>But </a:t>
            </a:r>
            <a:r>
              <a:rPr lang="fr-CA" sz="2900" dirty="0">
                <a:latin typeface="Century Gothic" pitchFamily="34" charset="0"/>
              </a:rPr>
              <a:t>: sensibiliser la population, modifier des comportements individuels qui pourraient avoir un effet indirect sur certaines décisions (ex : consommation, environnement) et à l’occasion créer un effet de nombre</a:t>
            </a:r>
          </a:p>
          <a:p>
            <a:pPr>
              <a:buNone/>
            </a:pPr>
            <a:endParaRPr lang="fr-CA" sz="1300" dirty="0">
              <a:latin typeface="Century Gothic" pitchFamily="34" charset="0"/>
            </a:endParaRPr>
          </a:p>
          <a:p>
            <a:pPr>
              <a:buNone/>
            </a:pPr>
            <a:r>
              <a:rPr lang="fr-CA" sz="2900" b="1" dirty="0">
                <a:latin typeface="Century Gothic" pitchFamily="34" charset="0"/>
              </a:rPr>
              <a:t>Moyens privilégiés : </a:t>
            </a:r>
            <a:r>
              <a:rPr lang="fr-CA" sz="2900" dirty="0">
                <a:latin typeface="Century Gothic" pitchFamily="34" charset="0"/>
              </a:rPr>
              <a:t>lettres, pétitions (rétablissement des crédits d’impôts pour les aînés, ligne Hydro-Québec, etc.)</a:t>
            </a:r>
          </a:p>
          <a:p>
            <a:pPr>
              <a:buNone/>
            </a:pPr>
            <a:endParaRPr lang="fr-CA" sz="1300" dirty="0">
              <a:latin typeface="Century Gothic" pitchFamily="34" charset="0"/>
            </a:endParaRPr>
          </a:p>
          <a:p>
            <a:pPr>
              <a:buNone/>
            </a:pPr>
            <a:r>
              <a:rPr lang="fr-CA" sz="2900" b="1" dirty="0">
                <a:latin typeface="Century Gothic" pitchFamily="34" charset="0"/>
              </a:rPr>
              <a:t>Plus rarement : les manifestations régionales </a:t>
            </a:r>
            <a:endParaRPr lang="fr-CA" sz="2900" dirty="0">
              <a:latin typeface="Century Gothic" pitchFamily="34" charset="0"/>
            </a:endParaRPr>
          </a:p>
          <a:p>
            <a:r>
              <a:rPr lang="fr-CA" sz="2900" dirty="0">
                <a:latin typeface="Century Gothic" pitchFamily="34" charset="0"/>
              </a:rPr>
              <a:t>Appui à des revendications nationales (Ex : Journée mondiale contre la pauvreté, mobilisation pour un salaire minimum à 15$, Supplément de revenu garanti) ne visant pas nécessairement les instances régionales sinon les députés</a:t>
            </a:r>
          </a:p>
          <a:p>
            <a:r>
              <a:rPr lang="fr-CA" sz="2900" dirty="0">
                <a:latin typeface="Century Gothic" pitchFamily="34" charset="0"/>
              </a:rPr>
              <a:t>En lien avec des enjeux régionaux (Ex : Sensibilisation à la présence des autochtones en milieu urbain, Marche </a:t>
            </a:r>
            <a:r>
              <a:rPr lang="fr-CA" sz="2900" dirty="0" err="1">
                <a:latin typeface="Century Gothic" pitchFamily="34" charset="0"/>
              </a:rPr>
              <a:t>Motetan</a:t>
            </a:r>
            <a:r>
              <a:rPr lang="fr-CA" sz="2900" dirty="0">
                <a:latin typeface="Century Gothic" pitchFamily="34" charset="0"/>
              </a:rPr>
              <a:t> </a:t>
            </a:r>
            <a:r>
              <a:rPr lang="fr-CA" sz="2900" dirty="0" err="1">
                <a:latin typeface="Century Gothic" pitchFamily="34" charset="0"/>
              </a:rPr>
              <a:t>Mamo</a:t>
            </a:r>
            <a:r>
              <a:rPr lang="fr-CA" sz="2900" dirty="0">
                <a:latin typeface="Century Gothic" pitchFamily="34" charset="0"/>
              </a:rPr>
              <a:t> ; mobilisation contre la construction de nouveaux aérodromes)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None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400" dirty="0">
              <a:latin typeface="Century Gothic"/>
              <a:cs typeface="Century Gothic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CA" sz="1800" dirty="0"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6874" y="6551765"/>
            <a:ext cx="800351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  <a:latin typeface="Century Gothic"/>
                <a:cs typeface="Century Gothic"/>
              </a:rPr>
              <a:t>La participation citoyenne une stratégie d’influence pour les organisations régionales,   </a:t>
            </a:r>
            <a:r>
              <a:rPr lang="fr-CA" sz="800" dirty="0">
                <a:solidFill>
                  <a:schemeClr val="bg1"/>
                </a:solidFill>
                <a:latin typeface="Century Gothic"/>
                <a:cs typeface="Century Gothic"/>
              </a:rPr>
              <a:t>CRSA,  17 janvier 2018	</a:t>
            </a:r>
            <a:endParaRPr lang="fr-FR" sz="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6016" y="6505599"/>
            <a:ext cx="433111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r-FR" sz="1400" b="1" dirty="0">
                <a:solidFill>
                  <a:schemeClr val="bg1"/>
                </a:solidFill>
                <a:latin typeface="Century Gothic"/>
                <a:cs typeface="Century Gothic"/>
              </a:rPr>
              <a:t>9</a:t>
            </a:r>
          </a:p>
        </p:txBody>
      </p:sp>
      <p:pic>
        <p:nvPicPr>
          <p:cNvPr id="12" name="Espace réservé du contenu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09627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525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1271</Words>
  <Application>Microsoft Office PowerPoint</Application>
  <PresentationFormat>Affichage à l'écran (4:3)</PresentationFormat>
  <Paragraphs>273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logement social et communautaire dans la dynamique territoriale</dc:title>
  <dc:creator>Forest</dc:creator>
  <cp:lastModifiedBy>Chantal Lalonde</cp:lastModifiedBy>
  <cp:revision>156</cp:revision>
  <cp:lastPrinted>2017-04-24T14:02:21Z</cp:lastPrinted>
  <dcterms:created xsi:type="dcterms:W3CDTF">2016-08-25T20:23:50Z</dcterms:created>
  <dcterms:modified xsi:type="dcterms:W3CDTF">2018-01-15T15:28:21Z</dcterms:modified>
</cp:coreProperties>
</file>